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Bodoni" panose="020B060402020202020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  <p:embeddedFont>
      <p:font typeface="Source Sans Pro Light" panose="020B04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yla Wopschall" initials="" lastIdx="1" clrIdx="0"/>
  <p:cmAuthor id="1" name="Tilman Bayer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2A3789-82FE-44B3-BA96-8FA36042E037}">
  <a:tblStyle styleId="{432A3789-82FE-44B3-BA96-8FA36042E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17D101-846F-4B24-B24C-01D82B4520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4-05T15:37:10.478" idx="1">
    <p:pos x="6000" y="0"/>
    <p:text>@tbay@berkeley.edu @malachy.j.moran@berkeley.edu @dhee@berkeley.edu  drop a headshot or pic here please!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7T14:32:46.172" idx="1">
    <p:pos x="434" y="1193"/>
    <p:text>Todo: Add ASO plane illustration from e.g. https://www.mercurynews.com/2019/04/30/how-nasa-is-taking-the-guesswork-out-of-measuring-californias-snowpack/</p:text>
  </p:cm>
  <p:cm authorId="1" dt="2022-04-07T14:36:21.174" idx="2">
    <p:pos x="434" y="2124"/>
    <p:text>Todo: I think the framing on this and the preceding slide worked well overall, but after watching the recording from our dry-run it seems that we need to be a bit clearer about how our approach is different from existing satellite-based ones in 2.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7T16:23:58.862" idx="3">
    <p:pos x="216" y="862"/>
    <p:text>clarify from which sources (considering that ASO is LiDAR-based itself)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c9c893d9c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0c9c893d9c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0c9c893d9c_1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3a05cd4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3a05cd4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dc2a2255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dc2a2255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2016-2019, 2020 test(pending)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31c357d0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31c357d0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3a05cd46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3a05cd46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meaning false color images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3a05cd4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3a05cd4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31c357d0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31c357d0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CNN - image feature extraction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LSTM - useful for time series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dedb850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8dedb850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c357d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c357d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dc2a225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dc2a225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dc2a2255a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dc2a2255a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2b4e8f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2b4e8f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31c357d03_2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31c357d03_2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3cd3bd5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3cd3bd5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31c357d03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31c357d03_2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56fb02d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56fb02d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dc2a2255a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dc2a2255a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34e2dc7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34e2dc7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358e9cc5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358e9cc5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318211c3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318211c3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3a05cd46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3a05cd46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</a:pPr>
            <a:r>
              <a:rPr lang="en">
                <a:solidFill>
                  <a:srgbClr val="7570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Snowpack serves as a vital annual water storage system. Snow is stored during the winter months and slowly melts out, providing essential hydration to high altitude flora as well as refueling groundwater.</a:t>
            </a:r>
            <a:endParaRPr>
              <a:solidFill>
                <a:srgbClr val="7570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</a:pPr>
            <a:r>
              <a:rPr lang="en">
                <a:solidFill>
                  <a:srgbClr val="7570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With the increasing temperatures due to climate change, we are seeing a disruption of this natural cycle.</a:t>
            </a:r>
            <a:endParaRPr>
              <a:solidFill>
                <a:srgbClr val="7570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</a:pPr>
            <a:r>
              <a:rPr lang="en">
                <a:solidFill>
                  <a:srgbClr val="7570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Not only is the snowmelt peak getting hit earlier (~March instead of April), we are seeing more extreme weather in all regions, causing more uncertainty for regions that depend on SWE as a resource.</a:t>
            </a:r>
            <a:endParaRPr>
              <a:solidFill>
                <a:srgbClr val="7570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</a:pPr>
            <a:r>
              <a:rPr lang="en">
                <a:solidFill>
                  <a:srgbClr val="7570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Being able to estimate the SWE will provide water managers with information to plan out the coming year.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34e2dc77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34e2dc77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318211c3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318211c3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8211c3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8211c3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15d110a3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15d110a3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3cd3bd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3cd3bd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31553"/>
            <a:ext cx="77661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8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512694"/>
            <a:ext cx="7740600" cy="24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48759" y="484017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1" y="1378333"/>
            <a:ext cx="37179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175125" y="1378333"/>
            <a:ext cx="37464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>
                <a:solidFill>
                  <a:srgbClr val="2D637F"/>
                </a:solidFill>
              </a:defRPr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>
                <a:solidFill>
                  <a:srgbClr val="2D637F"/>
                </a:solidFill>
              </a:defRPr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>
                <a:solidFill>
                  <a:srgbClr val="2D637F"/>
                </a:solidFill>
              </a:defRPr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44043" y="308610"/>
            <a:ext cx="8455914" cy="452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344043" y="2427370"/>
            <a:ext cx="3862197" cy="10862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377175" tIns="34275" rIns="68575" bIns="1028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344043" y="3513659"/>
            <a:ext cx="3862197" cy="39359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3771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100"/>
              <a:buNone/>
              <a:defRPr sz="11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4714875" y="709803"/>
            <a:ext cx="4114800" cy="3723894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42899" y="1577340"/>
            <a:ext cx="2886076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>
            <a:spLocks noGrp="1"/>
          </p:cNvSpPr>
          <p:nvPr>
            <p:ph type="pic" idx="2"/>
          </p:nvPr>
        </p:nvSpPr>
        <p:spPr>
          <a:xfrm>
            <a:off x="3523066" y="1200150"/>
            <a:ext cx="2057399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34461" y="1419947"/>
            <a:ext cx="2057400" cy="23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>
                <a:solidFill>
                  <a:srgbClr val="3F3F3F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/>
          <p:nvPr/>
        </p:nvSpPr>
        <p:spPr>
          <a:xfrm rot="-8052435" flipH="1">
            <a:off x="468546" y="2810363"/>
            <a:ext cx="783354" cy="681408"/>
          </a:xfrm>
          <a:custGeom>
            <a:avLst/>
            <a:gdLst/>
            <a:ahLst/>
            <a:cxnLst/>
            <a:rect l="l" t="t" r="r" b="b"/>
            <a:pathLst>
              <a:path w="3859699" h="3357396" extrusionOk="0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A3D3D1">
              <a:alpha val="819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duction">
  <p:cSld name="Introduc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734437" y="1577040"/>
            <a:ext cx="406666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>
            <a:spLocks noGrp="1"/>
          </p:cNvSpPr>
          <p:nvPr>
            <p:ph type="pic" idx="2"/>
          </p:nvPr>
        </p:nvSpPr>
        <p:spPr>
          <a:xfrm>
            <a:off x="342900" y="857250"/>
            <a:ext cx="4114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4732020" y="2625305"/>
            <a:ext cx="3429000" cy="141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100"/>
              <a:buFont typeface="Arial"/>
              <a:buNone/>
              <a:defRPr sz="11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Font typeface="Arial"/>
              <a:buNone/>
              <a:defRPr sz="1100">
                <a:solidFill>
                  <a:srgbClr val="757070"/>
                </a:solidFill>
              </a:defRPr>
            </a:lvl2pPr>
            <a:lvl3pPr marL="1371600" lvl="2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Font typeface="Arial"/>
              <a:buNone/>
              <a:defRPr sz="1100">
                <a:solidFill>
                  <a:srgbClr val="757070"/>
                </a:solidFill>
              </a:defRPr>
            </a:lvl3pPr>
            <a:lvl4pPr marL="1828800" lvl="3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Font typeface="Arial"/>
              <a:buNone/>
              <a:defRPr sz="1100">
                <a:solidFill>
                  <a:srgbClr val="757070"/>
                </a:solidFill>
              </a:defRPr>
            </a:lvl4pPr>
            <a:lvl5pPr marL="2286000" lvl="4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Font typeface="Arial"/>
              <a:buNone/>
              <a:defRPr sz="1100">
                <a:solidFill>
                  <a:srgbClr val="757070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>
            <a:spLocks noGrp="1"/>
          </p:cNvSpPr>
          <p:nvPr>
            <p:ph type="pic" idx="2"/>
          </p:nvPr>
        </p:nvSpPr>
        <p:spPr>
          <a:xfrm>
            <a:off x="1143" y="-1"/>
            <a:ext cx="9141714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1" name="Google Shape;101;p21"/>
          <p:cNvSpPr txBox="1">
            <a:spLocks noGrp="1"/>
          </p:cNvSpPr>
          <p:nvPr>
            <p:ph type="ctrTitle"/>
          </p:nvPr>
        </p:nvSpPr>
        <p:spPr>
          <a:xfrm>
            <a:off x="1143000" y="3500438"/>
            <a:ext cx="6858000" cy="90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1143000" y="4478630"/>
            <a:ext cx="6858000" cy="39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100"/>
              <a:buNone/>
              <a:defRPr sz="11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>
            <a:spLocks noGrp="1"/>
          </p:cNvSpPr>
          <p:nvPr>
            <p:ph type="pic" idx="2"/>
          </p:nvPr>
        </p:nvSpPr>
        <p:spPr>
          <a:xfrm>
            <a:off x="4674368" y="709803"/>
            <a:ext cx="4114800" cy="3723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354832" y="1789938"/>
            <a:ext cx="3236976" cy="156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600"/>
              <a:buFont typeface="Bodoni"/>
              <a:buNone/>
              <a:defRPr sz="2600">
                <a:solidFill>
                  <a:srgbClr val="AEABA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342900" y="3353562"/>
            <a:ext cx="2688336" cy="47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Font typeface="Arial"/>
              <a:buNone/>
              <a:defRPr sz="1200">
                <a:solidFill>
                  <a:srgbClr val="7570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1500">
                <a:latin typeface="Bodoni"/>
                <a:ea typeface="Bodoni"/>
                <a:cs typeface="Bodoni"/>
                <a:sym typeface="Bodoni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1500">
                <a:latin typeface="Bodoni"/>
                <a:ea typeface="Bodoni"/>
                <a:cs typeface="Bodoni"/>
                <a:sym typeface="Bodoni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1500">
                <a:latin typeface="Bodoni"/>
                <a:ea typeface="Bodoni"/>
                <a:cs typeface="Bodoni"/>
                <a:sym typeface="Bodoni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1500">
                <a:latin typeface="Bodoni"/>
                <a:ea typeface="Bodoni"/>
                <a:cs typeface="Bodoni"/>
                <a:sym typeface="Bodoni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>
            <a:spLocks noGrp="1"/>
          </p:cNvSpPr>
          <p:nvPr>
            <p:ph type="pic" idx="3"/>
          </p:nvPr>
        </p:nvSpPr>
        <p:spPr>
          <a:xfrm>
            <a:off x="3819906" y="1200150"/>
            <a:ext cx="171450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2"/>
          <p:cNvSpPr/>
          <p:nvPr/>
        </p:nvSpPr>
        <p:spPr>
          <a:xfrm rot="-8052435" flipH="1">
            <a:off x="1295438" y="859446"/>
            <a:ext cx="783354" cy="681408"/>
          </a:xfrm>
          <a:custGeom>
            <a:avLst/>
            <a:gdLst/>
            <a:ahLst/>
            <a:cxnLst/>
            <a:rect l="l" t="t" r="r" b="b"/>
            <a:pathLst>
              <a:path w="3859699" h="3357396" extrusionOk="0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A3D3D1">
              <a:alpha val="819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option 1">
  <p:cSld name="Team option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42900" y="1354739"/>
            <a:ext cx="1714500" cy="24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5" name="Google Shape;115;p23"/>
          <p:cNvSpPr>
            <a:spLocks noGrp="1"/>
          </p:cNvSpPr>
          <p:nvPr>
            <p:ph type="pic" idx="3"/>
          </p:nvPr>
        </p:nvSpPr>
        <p:spPr>
          <a:xfrm>
            <a:off x="2571750" y="1354739"/>
            <a:ext cx="1714500" cy="24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6" name="Google Shape;116;p23"/>
          <p:cNvSpPr>
            <a:spLocks noGrp="1"/>
          </p:cNvSpPr>
          <p:nvPr>
            <p:ph type="pic" idx="4"/>
          </p:nvPr>
        </p:nvSpPr>
        <p:spPr>
          <a:xfrm>
            <a:off x="4857750" y="1354739"/>
            <a:ext cx="1714500" cy="24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7" name="Google Shape;117;p23"/>
          <p:cNvSpPr>
            <a:spLocks noGrp="1"/>
          </p:cNvSpPr>
          <p:nvPr>
            <p:ph type="pic" idx="5"/>
          </p:nvPr>
        </p:nvSpPr>
        <p:spPr>
          <a:xfrm>
            <a:off x="7089606" y="1354739"/>
            <a:ext cx="1714500" cy="24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284532" y="3902202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6"/>
          </p:nvPr>
        </p:nvSpPr>
        <p:spPr>
          <a:xfrm>
            <a:off x="284532" y="4176522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  <a:defRPr sz="9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7"/>
          </p:nvPr>
        </p:nvSpPr>
        <p:spPr>
          <a:xfrm>
            <a:off x="2513381" y="3902202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8"/>
          </p:nvPr>
        </p:nvSpPr>
        <p:spPr>
          <a:xfrm>
            <a:off x="2513381" y="4176522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  <a:defRPr sz="9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9"/>
          </p:nvPr>
        </p:nvSpPr>
        <p:spPr>
          <a:xfrm>
            <a:off x="4799382" y="3902202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3"/>
          </p:nvPr>
        </p:nvSpPr>
        <p:spPr>
          <a:xfrm>
            <a:off x="4799381" y="4176522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  <a:defRPr sz="9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4"/>
          </p:nvPr>
        </p:nvSpPr>
        <p:spPr>
          <a:xfrm>
            <a:off x="7031239" y="3902202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5"/>
          </p:nvPr>
        </p:nvSpPr>
        <p:spPr>
          <a:xfrm>
            <a:off x="7031238" y="4176522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900"/>
              <a:buFont typeface="Arial"/>
              <a:buNone/>
              <a:defRPr sz="9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option 2">
  <p:cSld name="Team option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>
            <a:spLocks noGrp="1"/>
          </p:cNvSpPr>
          <p:nvPr>
            <p:ph type="pic" idx="2"/>
          </p:nvPr>
        </p:nvSpPr>
        <p:spPr>
          <a:xfrm>
            <a:off x="357942" y="129156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2" name="Google Shape;132;p24"/>
          <p:cNvSpPr>
            <a:spLocks noGrp="1"/>
          </p:cNvSpPr>
          <p:nvPr>
            <p:ph type="pic" idx="3"/>
          </p:nvPr>
        </p:nvSpPr>
        <p:spPr>
          <a:xfrm>
            <a:off x="2571750" y="129156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3" name="Google Shape;133;p24"/>
          <p:cNvSpPr>
            <a:spLocks noGrp="1"/>
          </p:cNvSpPr>
          <p:nvPr>
            <p:ph type="pic" idx="4"/>
          </p:nvPr>
        </p:nvSpPr>
        <p:spPr>
          <a:xfrm>
            <a:off x="4857750" y="129156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4" name="Google Shape;134;p24"/>
          <p:cNvSpPr>
            <a:spLocks noGrp="1"/>
          </p:cNvSpPr>
          <p:nvPr>
            <p:ph type="pic" idx="5"/>
          </p:nvPr>
        </p:nvSpPr>
        <p:spPr>
          <a:xfrm>
            <a:off x="7080582" y="129156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284983" y="2409938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6"/>
          </p:nvPr>
        </p:nvSpPr>
        <p:spPr>
          <a:xfrm>
            <a:off x="284982" y="263921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7"/>
          </p:nvPr>
        </p:nvSpPr>
        <p:spPr>
          <a:xfrm>
            <a:off x="2498789" y="2409938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8"/>
          </p:nvPr>
        </p:nvSpPr>
        <p:spPr>
          <a:xfrm>
            <a:off x="2498789" y="263921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9"/>
          </p:nvPr>
        </p:nvSpPr>
        <p:spPr>
          <a:xfrm>
            <a:off x="4784790" y="2409938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3"/>
          </p:nvPr>
        </p:nvSpPr>
        <p:spPr>
          <a:xfrm>
            <a:off x="4784789" y="263921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4"/>
          </p:nvPr>
        </p:nvSpPr>
        <p:spPr>
          <a:xfrm>
            <a:off x="7007623" y="2409938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5"/>
          </p:nvPr>
        </p:nvSpPr>
        <p:spPr>
          <a:xfrm>
            <a:off x="7007622" y="263921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>
            <a:spLocks noGrp="1"/>
          </p:cNvSpPr>
          <p:nvPr>
            <p:ph type="pic" idx="16"/>
          </p:nvPr>
        </p:nvSpPr>
        <p:spPr>
          <a:xfrm>
            <a:off x="372978" y="305720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4" name="Google Shape;144;p24"/>
          <p:cNvSpPr>
            <a:spLocks noGrp="1"/>
          </p:cNvSpPr>
          <p:nvPr>
            <p:ph type="pic" idx="17"/>
          </p:nvPr>
        </p:nvSpPr>
        <p:spPr>
          <a:xfrm>
            <a:off x="2586786" y="305720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5" name="Google Shape;145;p24"/>
          <p:cNvSpPr>
            <a:spLocks noGrp="1"/>
          </p:cNvSpPr>
          <p:nvPr>
            <p:ph type="pic" idx="18"/>
          </p:nvPr>
        </p:nvSpPr>
        <p:spPr>
          <a:xfrm>
            <a:off x="4872786" y="305720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6" name="Google Shape;146;p24"/>
          <p:cNvSpPr>
            <a:spLocks noGrp="1"/>
          </p:cNvSpPr>
          <p:nvPr>
            <p:ph type="pic" idx="19"/>
          </p:nvPr>
        </p:nvSpPr>
        <p:spPr>
          <a:xfrm>
            <a:off x="7095618" y="3057205"/>
            <a:ext cx="17145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7" name="Google Shape;147;p24"/>
          <p:cNvSpPr txBox="1">
            <a:spLocks noGrp="1"/>
          </p:cNvSpPr>
          <p:nvPr>
            <p:ph type="body" idx="20"/>
          </p:nvPr>
        </p:nvSpPr>
        <p:spPr>
          <a:xfrm>
            <a:off x="300019" y="4175579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21"/>
          </p:nvPr>
        </p:nvSpPr>
        <p:spPr>
          <a:xfrm>
            <a:off x="300018" y="440485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22"/>
          </p:nvPr>
        </p:nvSpPr>
        <p:spPr>
          <a:xfrm>
            <a:off x="2513825" y="4175579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23"/>
          </p:nvPr>
        </p:nvSpPr>
        <p:spPr>
          <a:xfrm>
            <a:off x="2513825" y="440485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24"/>
          </p:nvPr>
        </p:nvSpPr>
        <p:spPr>
          <a:xfrm>
            <a:off x="4799826" y="4175579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25"/>
          </p:nvPr>
        </p:nvSpPr>
        <p:spPr>
          <a:xfrm>
            <a:off x="4799825" y="440485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26"/>
          </p:nvPr>
        </p:nvSpPr>
        <p:spPr>
          <a:xfrm>
            <a:off x="7022659" y="4175579"/>
            <a:ext cx="1714500" cy="21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 b="0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27"/>
          </p:nvPr>
        </p:nvSpPr>
        <p:spPr>
          <a:xfrm>
            <a:off x="7022658" y="4404850"/>
            <a:ext cx="1714500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800"/>
              <a:buFont typeface="Arial"/>
              <a:buNone/>
              <a:defRPr sz="8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Bodoni"/>
              <a:buNone/>
              <a:defRPr sz="2700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42900" y="1369219"/>
            <a:ext cx="85725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100"/>
              <a:buChar char="•"/>
              <a:defRPr>
                <a:solidFill>
                  <a:srgbClr val="757070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4564856" y="1261872"/>
            <a:ext cx="4229100" cy="3429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342900" y="1260872"/>
            <a:ext cx="4229100" cy="3429000"/>
          </a:xfrm>
          <a:prstGeom prst="rect">
            <a:avLst/>
          </a:prstGeom>
          <a:solidFill>
            <a:schemeClr val="accent2">
              <a:alpha val="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4290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Bodon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967230" y="1383194"/>
            <a:ext cx="27432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2"/>
          </p:nvPr>
        </p:nvSpPr>
        <p:spPr>
          <a:xfrm>
            <a:off x="967230" y="2001128"/>
            <a:ext cx="274320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3"/>
          </p:nvPr>
        </p:nvSpPr>
        <p:spPr>
          <a:xfrm>
            <a:off x="5085100" y="1356122"/>
            <a:ext cx="352788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4"/>
          </p:nvPr>
        </p:nvSpPr>
        <p:spPr>
          <a:xfrm>
            <a:off x="5085100" y="1974056"/>
            <a:ext cx="274320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3 column">
  <p:cSld name="Comparison 3 colum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5969034" y="1260872"/>
            <a:ext cx="2811780" cy="3429000"/>
          </a:xfrm>
          <a:prstGeom prst="rect">
            <a:avLst/>
          </a:prstGeom>
          <a:solidFill>
            <a:schemeClr val="accent2">
              <a:alpha val="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158323" y="1261872"/>
            <a:ext cx="2811780" cy="3429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347382" y="1260872"/>
            <a:ext cx="2811780" cy="3429000"/>
          </a:xfrm>
          <a:prstGeom prst="rect">
            <a:avLst/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34290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Bodon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629841" y="1475185"/>
            <a:ext cx="22288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2"/>
          </p:nvPr>
        </p:nvSpPr>
        <p:spPr>
          <a:xfrm>
            <a:off x="629841" y="2093119"/>
            <a:ext cx="2228850" cy="243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1pPr>
            <a:lvl2pPr marL="914400" lvl="1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2pPr>
            <a:lvl3pPr marL="1371600" lvl="2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3"/>
          </p:nvPr>
        </p:nvSpPr>
        <p:spPr>
          <a:xfrm>
            <a:off x="3457641" y="1475185"/>
            <a:ext cx="22288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"/>
          </p:nvPr>
        </p:nvSpPr>
        <p:spPr>
          <a:xfrm>
            <a:off x="3457641" y="2093119"/>
            <a:ext cx="2228850" cy="24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1pPr>
            <a:lvl2pPr marL="914400" lvl="1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2pPr>
            <a:lvl3pPr marL="1371600" lvl="2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5"/>
          </p:nvPr>
        </p:nvSpPr>
        <p:spPr>
          <a:xfrm>
            <a:off x="6322601" y="1482329"/>
            <a:ext cx="22288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6"/>
          </p:nvPr>
        </p:nvSpPr>
        <p:spPr>
          <a:xfrm>
            <a:off x="6322601" y="2100262"/>
            <a:ext cx="2228850" cy="24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1pPr>
            <a:lvl2pPr marL="914400" lvl="1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2pPr>
            <a:lvl3pPr marL="1371600" lvl="2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42857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mmary">
  <p:cSld name="Summar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>
            <a:spLocks noGrp="1"/>
          </p:cNvSpPr>
          <p:nvPr>
            <p:ph type="pic" idx="2"/>
          </p:nvPr>
        </p:nvSpPr>
        <p:spPr>
          <a:xfrm>
            <a:off x="6466971" y="514350"/>
            <a:ext cx="2400300" cy="41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6" name="Google Shape;196;p29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42900" y="637672"/>
            <a:ext cx="375686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  <a:defRPr sz="27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42900" y="1868091"/>
            <a:ext cx="3429000" cy="26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71428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>
            <a:spLocks noGrp="1"/>
          </p:cNvSpPr>
          <p:nvPr>
            <p:ph type="pic" idx="3"/>
          </p:nvPr>
        </p:nvSpPr>
        <p:spPr>
          <a:xfrm>
            <a:off x="5086350" y="1869281"/>
            <a:ext cx="1714500" cy="1885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00" name="Google Shape;200;p29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9"/>
          <p:cNvSpPr/>
          <p:nvPr/>
        </p:nvSpPr>
        <p:spPr>
          <a:xfrm rot="-8052435" flipH="1">
            <a:off x="570852" y="3908238"/>
            <a:ext cx="783354" cy="681408"/>
          </a:xfrm>
          <a:custGeom>
            <a:avLst/>
            <a:gdLst/>
            <a:ahLst/>
            <a:cxnLst/>
            <a:rect l="l" t="t" r="r" b="b"/>
            <a:pathLst>
              <a:path w="3859699" h="3357396" extrusionOk="0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A3D3D1">
              <a:alpha val="819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8115300" y="610362"/>
            <a:ext cx="1028700" cy="3429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Bodoni"/>
              <a:buNone/>
              <a:defRPr sz="2700" b="0" i="0" u="none" strike="noStrike" cap="none">
                <a:solidFill>
                  <a:srgbClr val="7F7F7F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342900" y="1369219"/>
            <a:ext cx="8458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F3F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3429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16">
          <p15:clr>
            <a:srgbClr val="547EBF"/>
          </p15:clr>
        </p15:guide>
        <p15:guide id="4" orient="horz" pos="180">
          <p15:clr>
            <a:srgbClr val="547EBF"/>
          </p15:clr>
        </p15:guide>
        <p15:guide id="5" pos="5544">
          <p15:clr>
            <a:srgbClr val="547EBF"/>
          </p15:clr>
        </p15:guide>
        <p15:guide id="6" orient="horz" pos="3060">
          <p15:clr>
            <a:srgbClr val="547EBF"/>
          </p15:clr>
        </p15:guide>
        <p15:guide id="7" pos="2970">
          <p15:clr>
            <a:srgbClr val="547EBF"/>
          </p15:clr>
        </p15:guide>
        <p15:guide id="8" pos="2790">
          <p15:clr>
            <a:srgbClr val="547EBF"/>
          </p15:clr>
        </p15:guide>
        <p15:guide id="9" pos="1584">
          <p15:clr>
            <a:srgbClr val="547EBF"/>
          </p15:clr>
        </p15:guide>
        <p15:guide id="10" pos="1386">
          <p15:clr>
            <a:srgbClr val="547EBF"/>
          </p15:clr>
        </p15:guide>
        <p15:guide id="11" pos="4176">
          <p15:clr>
            <a:srgbClr val="547EBF"/>
          </p15:clr>
        </p15:guide>
        <p15:guide id="12" pos="4374">
          <p15:clr>
            <a:srgbClr val="547EBF"/>
          </p15:clr>
        </p15:guide>
        <p15:guide id="13" pos="3726">
          <p15:clr>
            <a:srgbClr val="9FCC3B"/>
          </p15:clr>
        </p15:guide>
        <p15:guide id="14" pos="3906">
          <p15:clr>
            <a:srgbClr val="9FCC3B"/>
          </p15:clr>
        </p15:guide>
        <p15:guide id="15" pos="2034">
          <p15:clr>
            <a:srgbClr val="9FCC3B"/>
          </p15:clr>
        </p15:guide>
        <p15:guide id="16" pos="1854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D482f_cIpub-SbSjieBdYEpcCMSQk0uchh1Xb4uo8VE/ed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lachyiii/snowcast_packa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.hdnux.com/photos/01/20/74/61/21220451/3/1200x0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nsidc.org/data/aso" TargetMode="External"/><Relationship Id="rId5" Type="http://schemas.openxmlformats.org/officeDocument/2006/relationships/hyperlink" Target="https://snowbrains.com/origins-sierra-nevada-snow-surveying/" TargetMode="External"/><Relationship Id="rId4" Type="http://schemas.openxmlformats.org/officeDocument/2006/relationships/hyperlink" Target="https://images.theconversation.com/files/412186/original/file-20210720-17-l3bga2.jpg?ixlib=rb-1.1.0&amp;q=45&amp;auto=format&amp;w=1200&amp;h=900.0&amp;fit=cr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827" b="9819"/>
          <a:stretch/>
        </p:blipFill>
        <p:spPr>
          <a:xfrm>
            <a:off x="344043" y="307444"/>
            <a:ext cx="8455916" cy="452861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10" name="Google Shape;210;p30"/>
          <p:cNvSpPr txBox="1">
            <a:spLocks noGrp="1"/>
          </p:cNvSpPr>
          <p:nvPr>
            <p:ph type="ctrTitle"/>
          </p:nvPr>
        </p:nvSpPr>
        <p:spPr>
          <a:xfrm>
            <a:off x="344043" y="2655970"/>
            <a:ext cx="3862200" cy="1086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377175" tIns="34275" rIns="68575" bIns="1028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700"/>
              <a:buFont typeface="Bodoni"/>
              <a:buNone/>
            </a:pPr>
            <a:r>
              <a:rPr lang="en"/>
              <a:t>California Snowpack</a:t>
            </a: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"/>
          </p:nvPr>
        </p:nvSpPr>
        <p:spPr>
          <a:xfrm>
            <a:off x="344043" y="3742259"/>
            <a:ext cx="3862200" cy="3936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3771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100"/>
              <a:buNone/>
            </a:pPr>
            <a:r>
              <a:rPr lang="en"/>
              <a:t>UC Berkeley MIDS Capstone, Spring 2022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44050" y="4135850"/>
            <a:ext cx="5369700" cy="499500"/>
          </a:xfrm>
          <a:prstGeom prst="rect">
            <a:avLst/>
          </a:prstGeom>
        </p:spPr>
        <p:txBody>
          <a:bodyPr spcFirstLastPara="1" wrap="square" lIns="377175" tIns="34275" rIns="68575" bIns="34275" anchor="t" anchorCtr="0">
            <a:normAutofit fontScale="77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Malachy Moran, Kayla Wopschall, Derrick Hee, Tilman Bayer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342899" y="1577340"/>
            <a:ext cx="2886000" cy="99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Study Area </a:t>
            </a:r>
            <a:endParaRPr/>
          </a:p>
        </p:txBody>
      </p:sp>
      <p:pic>
        <p:nvPicPr>
          <p:cNvPr id="285" name="Google Shape;285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3523066" y="1200150"/>
            <a:ext cx="2057400" cy="2743200"/>
          </a:xfrm>
          <a:prstGeom prst="rect">
            <a:avLst/>
          </a:prstGeom>
        </p:spPr>
      </p:pic>
      <p:sp>
        <p:nvSpPr>
          <p:cNvPr id="286" name="Google Shape;286;p39"/>
          <p:cNvSpPr txBox="1">
            <a:spLocks noGrp="1"/>
          </p:cNvSpPr>
          <p:nvPr>
            <p:ph type="body" idx="1"/>
          </p:nvPr>
        </p:nvSpPr>
        <p:spPr>
          <a:xfrm>
            <a:off x="6234449" y="1419950"/>
            <a:ext cx="2312400" cy="230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Study Area</a:t>
            </a:r>
            <a:endParaRPr sz="16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Methodology</a:t>
            </a:r>
            <a:endParaRPr sz="16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Data Sources &amp; Variables</a:t>
            </a:r>
            <a:endParaRPr sz="16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75707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Area and Scope</a:t>
            </a:r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39435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Western Sierra Nevada mountains</a:t>
            </a:r>
            <a:br>
              <a:rPr lang="en" sz="1800"/>
            </a:b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9 primary basins 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-ASO survey boundaries</a:t>
            </a:r>
            <a:br>
              <a:rPr lang="en" sz="1600"/>
            </a:b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 i="1"/>
              <a:t>*Only the southern Basins were surveyed in 2020 and 2021</a:t>
            </a:r>
            <a:br>
              <a:rPr lang="en" sz="1600"/>
            </a:b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2016-2019 Training Data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2020-2022 Test Set</a:t>
            </a:r>
            <a:endParaRPr sz="1800"/>
          </a:p>
        </p:txBody>
      </p:sp>
      <p:sp>
        <p:nvSpPr>
          <p:cNvPr id="293" name="Google Shape;293;p40"/>
          <p:cNvSpPr txBox="1"/>
          <p:nvPr/>
        </p:nvSpPr>
        <p:spPr>
          <a:xfrm>
            <a:off x="630650" y="4753725"/>
            <a:ext cx="800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ASO Basins (4)</a:t>
            </a:r>
            <a:endParaRPr sz="7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 rotWithShape="1">
          <a:blip r:embed="rId3">
            <a:alphaModFix/>
          </a:blip>
          <a:srcRect l="23022" t="24856" r="36918" b="9210"/>
          <a:stretch/>
        </p:blipFill>
        <p:spPr>
          <a:xfrm>
            <a:off x="4966975" y="1165601"/>
            <a:ext cx="3650677" cy="36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Area</a:t>
            </a:r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39435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40"/>
              <a:t>Each basin divided into </a:t>
            </a:r>
            <a:r>
              <a:rPr lang="en" sz="2040" b="1">
                <a:latin typeface="Source Sans Pro"/>
                <a:ea typeface="Source Sans Pro"/>
                <a:cs typeface="Source Sans Pro"/>
                <a:sym typeface="Source Sans Pro"/>
              </a:rPr>
              <a:t>1km x 1km</a:t>
            </a:r>
            <a:r>
              <a:rPr lang="en" sz="2040"/>
              <a:t> gridded squares per year</a:t>
            </a:r>
            <a:endParaRPr sz="204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Variables collected by date &amp; geometry for all squares.</a:t>
            </a:r>
            <a:endParaRPr sz="1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737" y="49375"/>
            <a:ext cx="1914926" cy="480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 rotWithShape="1">
          <a:blip r:embed="rId4">
            <a:alphaModFix/>
          </a:blip>
          <a:srcRect l="29783" t="7234" r="6493" b="9320"/>
          <a:stretch/>
        </p:blipFill>
        <p:spPr>
          <a:xfrm>
            <a:off x="5034788" y="49375"/>
            <a:ext cx="1849348" cy="48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4900050" y="4857750"/>
            <a:ext cx="386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Carson Basin. Original ASO Data(Left), Data segmented for prediction (Right)</a:t>
            </a:r>
            <a:endParaRPr sz="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Data In Use</a:t>
            </a:r>
            <a:endParaRPr/>
          </a:p>
        </p:txBody>
      </p:sp>
      <p:graphicFrame>
        <p:nvGraphicFramePr>
          <p:cNvPr id="309" name="Google Shape;309;p42"/>
          <p:cNvGraphicFramePr/>
          <p:nvPr/>
        </p:nvGraphicFramePr>
        <p:xfrm>
          <a:off x="741938" y="103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{432A3789-82FE-44B3-BA96-8FA36042E037}</a:tableStyleId>
              </a:tblPr>
              <a:tblGrid>
                <a:gridCol w="135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Source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Data Type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Resolution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Information Gained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MODIS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Satellite Imagery -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Transformed to Tabular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lt1"/>
                          </a:highlight>
                        </a:rPr>
                        <a:t>500m </a:t>
                      </a:r>
                      <a:endParaRPr>
                        <a:highlight>
                          <a:schemeClr val="lt1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Daily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Snow cover and Albedo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Copernicus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Satellite Imagery - </a:t>
                      </a:r>
                      <a:br>
                        <a:rPr lang="en"/>
                      </a:br>
                      <a:r>
                        <a:rPr lang="en"/>
                        <a:t>RGB image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30m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Elevation, Slope, Aspect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Sentinel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Satellite Imagery - </a:t>
                      </a:r>
                      <a:br>
                        <a:rPr lang="en"/>
                      </a:br>
                      <a:r>
                        <a:rPr lang="en"/>
                        <a:t>RGB image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60m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Daily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Detection of wet/dry snow conditions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Sentinel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Satellite Imagery - </a:t>
                      </a:r>
                      <a:br>
                        <a:rPr lang="en"/>
                      </a:br>
                      <a:r>
                        <a:rPr lang="en"/>
                        <a:t>two RGB images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60m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Daily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1- Geologic features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 Vegetation cover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GRIDMET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Satellite Weather Data-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Transformed to Tabular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4km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Daily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Weather - Daily Precipitation, Max/Min temp, Wind Direction &amp; Velocity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Airplane Flyover Remote Sensing - to Tabular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50m</a:t>
                      </a:r>
                      <a:br>
                        <a:rPr lang="en"/>
                      </a:br>
                      <a:r>
                        <a:rPr lang="en"/>
                        <a:t>Sporadic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SWE - target variable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0" name="Google Shape;310;p42"/>
          <p:cNvSpPr/>
          <p:nvPr/>
        </p:nvSpPr>
        <p:spPr>
          <a:xfrm rot="-5400000">
            <a:off x="-1058800" y="2678375"/>
            <a:ext cx="3048000" cy="55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Variables</a:t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188450" y="4479125"/>
            <a:ext cx="553500" cy="609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342899" y="1577340"/>
            <a:ext cx="2886000" cy="99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317" name="Google Shape;31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3523066" y="1200150"/>
            <a:ext cx="2057400" cy="2743200"/>
          </a:xfrm>
          <a:prstGeom prst="rect">
            <a:avLst/>
          </a:prstGeom>
        </p:spPr>
      </p:pic>
      <p:sp>
        <p:nvSpPr>
          <p:cNvPr id="318" name="Google Shape;318;p43"/>
          <p:cNvSpPr txBox="1">
            <a:spLocks noGrp="1"/>
          </p:cNvSpPr>
          <p:nvPr>
            <p:ph type="body" idx="1"/>
          </p:nvPr>
        </p:nvSpPr>
        <p:spPr>
          <a:xfrm>
            <a:off x="6234449" y="1419950"/>
            <a:ext cx="2312400" cy="230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Architecture</a:t>
            </a:r>
            <a:endParaRPr sz="16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Model Performance</a:t>
            </a:r>
            <a:endParaRPr sz="1600">
              <a:solidFill>
                <a:srgbClr val="75707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34290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Choices</a:t>
            </a:r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967230" y="1383194"/>
            <a:ext cx="2743200" cy="61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b="1"/>
              <a:t>CNN</a:t>
            </a:r>
            <a:endParaRPr sz="2100" b="1"/>
          </a:p>
        </p:txBody>
      </p:sp>
      <p:sp>
        <p:nvSpPr>
          <p:cNvPr id="325" name="Google Shape;325;p44"/>
          <p:cNvSpPr txBox="1">
            <a:spLocks noGrp="1"/>
          </p:cNvSpPr>
          <p:nvPr>
            <p:ph type="body" idx="2"/>
          </p:nvPr>
        </p:nvSpPr>
        <p:spPr>
          <a:xfrm>
            <a:off x="967224" y="2001125"/>
            <a:ext cx="3141900" cy="276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Strong ability to extract complex features from images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Leverage more complex architectures with pre-trained weights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b="1">
                <a:latin typeface="Source Sans Pro"/>
                <a:ea typeface="Source Sans Pro"/>
                <a:cs typeface="Source Sans Pro"/>
                <a:sym typeface="Source Sans Pro"/>
              </a:rPr>
              <a:t>Dataset Images</a:t>
            </a:r>
            <a:endParaRPr sz="15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Copernicus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Sentinel 1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Sentinel 2a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Sentinel 2b</a:t>
            </a:r>
            <a:endParaRPr sz="1500"/>
          </a:p>
        </p:txBody>
      </p:sp>
      <p:sp>
        <p:nvSpPr>
          <p:cNvPr id="326" name="Google Shape;326;p44"/>
          <p:cNvSpPr txBox="1">
            <a:spLocks noGrp="1"/>
          </p:cNvSpPr>
          <p:nvPr>
            <p:ph type="body" idx="3"/>
          </p:nvPr>
        </p:nvSpPr>
        <p:spPr>
          <a:xfrm>
            <a:off x="5085100" y="1356122"/>
            <a:ext cx="3528000" cy="61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b="1"/>
              <a:t>LSTM</a:t>
            </a:r>
            <a:endParaRPr sz="2100" b="1"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4"/>
          </p:nvPr>
        </p:nvSpPr>
        <p:spPr>
          <a:xfrm>
            <a:off x="5085100" y="1974056"/>
            <a:ext cx="2743200" cy="276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Standard architecture when there are important features in sequential data that affects outcome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b="1">
                <a:latin typeface="Source Sans Pro"/>
                <a:ea typeface="Source Sans Pro"/>
                <a:cs typeface="Source Sans Pro"/>
                <a:sym typeface="Source Sans Pro"/>
              </a:rPr>
              <a:t>Weather Data</a:t>
            </a:r>
            <a:endParaRPr sz="15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Precipitation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Temperature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Wind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/>
          <p:nvPr/>
        </p:nvSpPr>
        <p:spPr>
          <a:xfrm>
            <a:off x="792150" y="1089600"/>
            <a:ext cx="1699500" cy="37683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Architecture: CNN-LSTM</a:t>
            </a:r>
            <a:endParaRPr/>
          </a:p>
        </p:txBody>
      </p:sp>
      <p:graphicFrame>
        <p:nvGraphicFramePr>
          <p:cNvPr id="334" name="Google Shape;334;p45"/>
          <p:cNvGraphicFramePr/>
          <p:nvPr/>
        </p:nvGraphicFramePr>
        <p:xfrm>
          <a:off x="850000" y="356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{432A3789-82FE-44B3-BA96-8FA36042E037}</a:tableStyleId>
              </a:tblPr>
              <a:tblGrid>
                <a:gridCol w="5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Temp.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Precip.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35" name="Google Shape;335;p45"/>
          <p:cNvGrpSpPr/>
          <p:nvPr/>
        </p:nvGrpSpPr>
        <p:grpSpPr>
          <a:xfrm>
            <a:off x="2985900" y="1196513"/>
            <a:ext cx="2287500" cy="1505400"/>
            <a:chOff x="2284500" y="1082588"/>
            <a:chExt cx="2287500" cy="1505400"/>
          </a:xfrm>
        </p:grpSpPr>
        <p:sp>
          <p:nvSpPr>
            <p:cNvPr id="336" name="Google Shape;336;p45"/>
            <p:cNvSpPr/>
            <p:nvPr/>
          </p:nvSpPr>
          <p:spPr>
            <a:xfrm>
              <a:off x="2284500" y="1082588"/>
              <a:ext cx="2287500" cy="1505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5"/>
            <p:cNvSpPr txBox="1"/>
            <p:nvPr/>
          </p:nvSpPr>
          <p:spPr>
            <a:xfrm>
              <a:off x="2462850" y="1527500"/>
              <a:ext cx="1891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Source Sans Pro"/>
                  <a:ea typeface="Source Sans Pro"/>
                  <a:cs typeface="Source Sans Pro"/>
                  <a:sym typeface="Source Sans Pro"/>
                </a:rPr>
                <a:t>CNN Feature Encoder</a:t>
              </a:r>
              <a:br>
                <a:rPr lang="en" b="1"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b="1">
                  <a:latin typeface="Source Sans Pro"/>
                  <a:ea typeface="Source Sans Pro"/>
                  <a:cs typeface="Source Sans Pro"/>
                  <a:sym typeface="Source Sans Pro"/>
                </a:rPr>
                <a:t>(EnB4, Mixnet)</a:t>
              </a:r>
              <a:endParaRPr b="1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338" name="Google Shape;338;p45"/>
          <p:cNvCxnSpPr>
            <a:endCxn id="336" idx="1"/>
          </p:cNvCxnSpPr>
          <p:nvPr/>
        </p:nvCxnSpPr>
        <p:spPr>
          <a:xfrm rot="10800000" flipH="1">
            <a:off x="2433300" y="1949213"/>
            <a:ext cx="5526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45"/>
          <p:cNvSpPr txBox="1"/>
          <p:nvPr/>
        </p:nvSpPr>
        <p:spPr>
          <a:xfrm>
            <a:off x="729900" y="2289325"/>
            <a:ext cx="182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Per-day image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multiple  sources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" name="Google Shape;340;p45"/>
          <p:cNvSpPr txBox="1"/>
          <p:nvPr/>
        </p:nvSpPr>
        <p:spPr>
          <a:xfrm>
            <a:off x="885875" y="4283325"/>
            <a:ext cx="16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41" name="Google Shape;341;p45"/>
          <p:cNvSpPr txBox="1"/>
          <p:nvPr/>
        </p:nvSpPr>
        <p:spPr>
          <a:xfrm>
            <a:off x="1154375" y="4306425"/>
            <a:ext cx="989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Source Sans Pro"/>
                <a:ea typeface="Source Sans Pro"/>
                <a:cs typeface="Source Sans Pro"/>
                <a:sym typeface="Source Sans Pro"/>
              </a:rPr>
              <a:t>Time-series Tabular Data</a:t>
            </a: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75" y="1293613"/>
            <a:ext cx="1127425" cy="1076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45"/>
          <p:cNvSpPr/>
          <p:nvPr/>
        </p:nvSpPr>
        <p:spPr>
          <a:xfrm>
            <a:off x="2985900" y="3409750"/>
            <a:ext cx="2287500" cy="12738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5"/>
          <p:cNvSpPr txBox="1"/>
          <p:nvPr/>
        </p:nvSpPr>
        <p:spPr>
          <a:xfrm>
            <a:off x="3797400" y="3846550"/>
            <a:ext cx="6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LSTM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6482325" y="2571750"/>
            <a:ext cx="1824000" cy="6705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6841675" y="2706900"/>
            <a:ext cx="124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Linear Layers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6594325" y="3787850"/>
            <a:ext cx="1622100" cy="615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SWE Estimate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1 prediction/cell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8" name="Google Shape;348;p45"/>
          <p:cNvCxnSpPr/>
          <p:nvPr/>
        </p:nvCxnSpPr>
        <p:spPr>
          <a:xfrm>
            <a:off x="7394325" y="3371188"/>
            <a:ext cx="0" cy="2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45"/>
          <p:cNvCxnSpPr/>
          <p:nvPr/>
        </p:nvCxnSpPr>
        <p:spPr>
          <a:xfrm rot="10800000" flipH="1">
            <a:off x="2433300" y="4041538"/>
            <a:ext cx="5526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45"/>
          <p:cNvCxnSpPr>
            <a:stCxn id="336" idx="3"/>
            <a:endCxn id="345" idx="1"/>
          </p:cNvCxnSpPr>
          <p:nvPr/>
        </p:nvCxnSpPr>
        <p:spPr>
          <a:xfrm>
            <a:off x="5273400" y="1949213"/>
            <a:ext cx="1209000" cy="957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45"/>
          <p:cNvCxnSpPr>
            <a:stCxn id="343" idx="3"/>
            <a:endCxn id="345" idx="1"/>
          </p:cNvCxnSpPr>
          <p:nvPr/>
        </p:nvCxnSpPr>
        <p:spPr>
          <a:xfrm rot="10800000" flipH="1">
            <a:off x="5273400" y="2906950"/>
            <a:ext cx="1209000" cy="1139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l="2038" t="2037" r="912" b="1419"/>
          <a:stretch/>
        </p:blipFill>
        <p:spPr>
          <a:xfrm>
            <a:off x="1439575" y="1037700"/>
            <a:ext cx="5979099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342899" y="1577340"/>
            <a:ext cx="2886000" cy="99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pic>
        <p:nvPicPr>
          <p:cNvPr id="363" name="Google Shape;363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3523066" y="1200150"/>
            <a:ext cx="2057400" cy="2743200"/>
          </a:xfrm>
          <a:prstGeom prst="rect">
            <a:avLst/>
          </a:prstGeom>
        </p:spPr>
      </p:pic>
      <p:sp>
        <p:nvSpPr>
          <p:cNvPr id="364" name="Google Shape;364;p47"/>
          <p:cNvSpPr txBox="1">
            <a:spLocks noGrp="1"/>
          </p:cNvSpPr>
          <p:nvPr>
            <p:ph type="body" idx="1"/>
          </p:nvPr>
        </p:nvSpPr>
        <p:spPr>
          <a:xfrm>
            <a:off x="6234449" y="1419950"/>
            <a:ext cx="2312400" cy="230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Prediction Flow</a:t>
            </a:r>
            <a:endParaRPr sz="16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Tool</a:t>
            </a:r>
            <a:endParaRPr sz="16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7070"/>
                </a:solidFill>
              </a:rPr>
              <a:t>Results</a:t>
            </a:r>
            <a:endParaRPr sz="1600">
              <a:solidFill>
                <a:srgbClr val="75707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Pipeline</a:t>
            </a:r>
            <a:endParaRPr/>
          </a:p>
        </p:txBody>
      </p:sp>
      <p:grpSp>
        <p:nvGrpSpPr>
          <p:cNvPr id="370" name="Google Shape;370;p48"/>
          <p:cNvGrpSpPr/>
          <p:nvPr/>
        </p:nvGrpSpPr>
        <p:grpSpPr>
          <a:xfrm>
            <a:off x="3914166" y="1179028"/>
            <a:ext cx="860083" cy="783098"/>
            <a:chOff x="413250" y="1279950"/>
            <a:chExt cx="1462975" cy="1332025"/>
          </a:xfrm>
        </p:grpSpPr>
        <p:grpSp>
          <p:nvGrpSpPr>
            <p:cNvPr id="371" name="Google Shape;371;p48"/>
            <p:cNvGrpSpPr/>
            <p:nvPr/>
          </p:nvGrpSpPr>
          <p:grpSpPr>
            <a:xfrm>
              <a:off x="613550" y="1279950"/>
              <a:ext cx="1262675" cy="1172225"/>
              <a:chOff x="141250" y="1464450"/>
              <a:chExt cx="1262675" cy="1172225"/>
            </a:xfrm>
          </p:grpSpPr>
          <p:pic>
            <p:nvPicPr>
              <p:cNvPr id="372" name="Google Shape;372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6500" y="1464450"/>
                <a:ext cx="1127425" cy="1076325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73" name="Google Shape;373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8875" y="1512400"/>
                <a:ext cx="1127425" cy="1076325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74" name="Google Shape;374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1250" y="1560350"/>
                <a:ext cx="1127425" cy="1076325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grpSp>
          <p:nvGrpSpPr>
            <p:cNvPr id="375" name="Google Shape;375;p48"/>
            <p:cNvGrpSpPr/>
            <p:nvPr/>
          </p:nvGrpSpPr>
          <p:grpSpPr>
            <a:xfrm>
              <a:off x="413250" y="1409500"/>
              <a:ext cx="1262675" cy="1202475"/>
              <a:chOff x="141250" y="1434200"/>
              <a:chExt cx="1262675" cy="1202475"/>
            </a:xfrm>
          </p:grpSpPr>
          <p:pic>
            <p:nvPicPr>
              <p:cNvPr id="376" name="Google Shape;376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6500" y="1434200"/>
                <a:ext cx="1127425" cy="1076325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77" name="Google Shape;377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900" y="1495425"/>
                <a:ext cx="1127425" cy="1076325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78" name="Google Shape;378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1250" y="1560350"/>
                <a:ext cx="1127425" cy="1076325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  <p:graphicFrame>
        <p:nvGraphicFramePr>
          <p:cNvPr id="379" name="Google Shape;379;p48"/>
          <p:cNvGraphicFramePr/>
          <p:nvPr/>
        </p:nvGraphicFramePr>
        <p:xfrm>
          <a:off x="1830950" y="130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{432A3789-82FE-44B3-BA96-8FA36042E037}</a:tableStyleId>
              </a:tblPr>
              <a:tblGrid>
                <a:gridCol w="56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Temp.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Precip.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0" name="Google Shape;380;p48"/>
          <p:cNvGrpSpPr/>
          <p:nvPr/>
        </p:nvGrpSpPr>
        <p:grpSpPr>
          <a:xfrm>
            <a:off x="209020" y="2362293"/>
            <a:ext cx="1879867" cy="1237138"/>
            <a:chOff x="2284500" y="1082588"/>
            <a:chExt cx="2287500" cy="1505400"/>
          </a:xfrm>
        </p:grpSpPr>
        <p:sp>
          <p:nvSpPr>
            <p:cNvPr id="381" name="Google Shape;381;p48"/>
            <p:cNvSpPr/>
            <p:nvPr/>
          </p:nvSpPr>
          <p:spPr>
            <a:xfrm>
              <a:off x="2284500" y="1082588"/>
              <a:ext cx="2287500" cy="1505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8"/>
            <p:cNvSpPr txBox="1"/>
            <p:nvPr/>
          </p:nvSpPr>
          <p:spPr>
            <a:xfrm>
              <a:off x="2539050" y="1284284"/>
              <a:ext cx="17784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Receive a date and a basin name</a:t>
              </a:r>
              <a:endParaRPr sz="17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cxnSp>
        <p:nvCxnSpPr>
          <p:cNvPr id="383" name="Google Shape;383;p48"/>
          <p:cNvCxnSpPr/>
          <p:nvPr/>
        </p:nvCxnSpPr>
        <p:spPr>
          <a:xfrm>
            <a:off x="2088900" y="2980863"/>
            <a:ext cx="36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48"/>
          <p:cNvSpPr txBox="1"/>
          <p:nvPr/>
        </p:nvSpPr>
        <p:spPr>
          <a:xfrm>
            <a:off x="3944477" y="762300"/>
            <a:ext cx="8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Imagery 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117525" y="5234100"/>
            <a:ext cx="16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698800" y="1464238"/>
            <a:ext cx="90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Tabular Data</a:t>
            </a:r>
            <a:endParaRPr sz="11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387" name="Google Shape;387;p48"/>
          <p:cNvCxnSpPr/>
          <p:nvPr/>
        </p:nvCxnSpPr>
        <p:spPr>
          <a:xfrm>
            <a:off x="3982350" y="1976488"/>
            <a:ext cx="0" cy="38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88" name="Google Shape;388;p48"/>
          <p:cNvGrpSpPr/>
          <p:nvPr/>
        </p:nvGrpSpPr>
        <p:grpSpPr>
          <a:xfrm>
            <a:off x="2474495" y="2362293"/>
            <a:ext cx="1879867" cy="1237138"/>
            <a:chOff x="2284500" y="1082588"/>
            <a:chExt cx="2287500" cy="1505400"/>
          </a:xfrm>
        </p:grpSpPr>
        <p:sp>
          <p:nvSpPr>
            <p:cNvPr id="389" name="Google Shape;389;p48"/>
            <p:cNvSpPr/>
            <p:nvPr/>
          </p:nvSpPr>
          <p:spPr>
            <a:xfrm>
              <a:off x="2284500" y="1082588"/>
              <a:ext cx="2287500" cy="1505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8"/>
            <p:cNvSpPr txBox="1"/>
            <p:nvPr/>
          </p:nvSpPr>
          <p:spPr>
            <a:xfrm>
              <a:off x="2539050" y="1434777"/>
              <a:ext cx="1778400" cy="8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Gather Relevant Data</a:t>
              </a:r>
              <a:endParaRPr sz="17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cxnSp>
        <p:nvCxnSpPr>
          <p:cNvPr id="391" name="Google Shape;391;p48"/>
          <p:cNvCxnSpPr/>
          <p:nvPr/>
        </p:nvCxnSpPr>
        <p:spPr>
          <a:xfrm>
            <a:off x="4378475" y="2980875"/>
            <a:ext cx="36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92" name="Google Shape;392;p48"/>
          <p:cNvGrpSpPr/>
          <p:nvPr/>
        </p:nvGrpSpPr>
        <p:grpSpPr>
          <a:xfrm>
            <a:off x="4764070" y="2362305"/>
            <a:ext cx="1879868" cy="1237138"/>
            <a:chOff x="2284500" y="1082588"/>
            <a:chExt cx="2287500" cy="1505400"/>
          </a:xfrm>
        </p:grpSpPr>
        <p:sp>
          <p:nvSpPr>
            <p:cNvPr id="393" name="Google Shape;393;p48"/>
            <p:cNvSpPr/>
            <p:nvPr/>
          </p:nvSpPr>
          <p:spPr>
            <a:xfrm>
              <a:off x="2284500" y="1082588"/>
              <a:ext cx="2287500" cy="1505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8"/>
            <p:cNvSpPr txBox="1"/>
            <p:nvPr/>
          </p:nvSpPr>
          <p:spPr>
            <a:xfrm>
              <a:off x="2539039" y="1399597"/>
              <a:ext cx="1778400" cy="8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Make Predictions</a:t>
              </a:r>
              <a:endParaRPr sz="17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cxnSp>
        <p:nvCxnSpPr>
          <p:cNvPr id="395" name="Google Shape;395;p48"/>
          <p:cNvCxnSpPr/>
          <p:nvPr/>
        </p:nvCxnSpPr>
        <p:spPr>
          <a:xfrm>
            <a:off x="6629400" y="2980875"/>
            <a:ext cx="36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96" name="Google Shape;396;p48"/>
          <p:cNvGrpSpPr/>
          <p:nvPr/>
        </p:nvGrpSpPr>
        <p:grpSpPr>
          <a:xfrm>
            <a:off x="7014995" y="2362305"/>
            <a:ext cx="1879867" cy="1237138"/>
            <a:chOff x="2284500" y="1082588"/>
            <a:chExt cx="2287500" cy="1505400"/>
          </a:xfrm>
        </p:grpSpPr>
        <p:sp>
          <p:nvSpPr>
            <p:cNvPr id="397" name="Google Shape;397;p48"/>
            <p:cNvSpPr/>
            <p:nvPr/>
          </p:nvSpPr>
          <p:spPr>
            <a:xfrm>
              <a:off x="2284500" y="1082588"/>
              <a:ext cx="2287500" cy="1505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8"/>
            <p:cNvSpPr txBox="1"/>
            <p:nvPr/>
          </p:nvSpPr>
          <p:spPr>
            <a:xfrm>
              <a:off x="2539050" y="1434777"/>
              <a:ext cx="1778400" cy="8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Provide Useful Output</a:t>
              </a:r>
              <a:endParaRPr sz="17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cxnSp>
        <p:nvCxnSpPr>
          <p:cNvPr id="399" name="Google Shape;399;p48"/>
          <p:cNvCxnSpPr/>
          <p:nvPr/>
        </p:nvCxnSpPr>
        <p:spPr>
          <a:xfrm>
            <a:off x="2888885" y="1976488"/>
            <a:ext cx="0" cy="38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p48"/>
          <p:cNvSpPr txBox="1"/>
          <p:nvPr/>
        </p:nvSpPr>
        <p:spPr>
          <a:xfrm>
            <a:off x="220000" y="3692025"/>
            <a:ext cx="1980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●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Date can be any date up to the present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●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Geometry of the area processed into 1kmx1km squares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2474525" y="3692025"/>
            <a:ext cx="2097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●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 gathered for the specific input date and area 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●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Error handling robust to prevent failure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02" name="Google Shape;402;p48"/>
          <p:cNvSpPr txBox="1"/>
          <p:nvPr/>
        </p:nvSpPr>
        <p:spPr>
          <a:xfrm>
            <a:off x="6820800" y="3692025"/>
            <a:ext cx="198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●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Output includes: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○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Imagery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ource Sans Pro Light"/>
              <a:buChar char="○"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Table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5095940" y="1629677"/>
            <a:ext cx="12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Model Weights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404" name="Google Shape;404;p48"/>
          <p:cNvCxnSpPr/>
          <p:nvPr/>
        </p:nvCxnSpPr>
        <p:spPr>
          <a:xfrm>
            <a:off x="5704025" y="1962113"/>
            <a:ext cx="0" cy="38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Content/Outline to Add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628650" y="1369226"/>
            <a:ext cx="7886700" cy="358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Cf.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Final presentation guidance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Overview of the problem </a:t>
            </a:r>
            <a:endParaRPr sz="1200"/>
          </a:p>
          <a:p>
            <a:pPr marL="457200" lvl="0" indent="-293370" algn="l" rtl="0">
              <a:spcBef>
                <a:spcPts val="8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What is SWE and why is it important to predict</a:t>
            </a:r>
            <a:endParaRPr sz="1200"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How SWE is measured: Main methods Snotel, satellites, ASO (planes)</a:t>
            </a:r>
            <a:endParaRPr sz="1200"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Previous Work, recommendations by our smes: We first do estimate ASO? Most previous research not using spatial info (like we do in CNN)?</a:t>
            </a:r>
            <a:endParaRPr sz="1200"/>
          </a:p>
          <a:p>
            <a:pPr marL="914400" lvl="1" indent="-29336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To be confirmed</a:t>
            </a:r>
            <a:endParaRPr sz="1200"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Proposed timeframe/goals of predictions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Study Area &amp; Scale (gridding etc)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Data Sources &amp; Variables</a:t>
            </a:r>
            <a:endParaRPr sz="1200"/>
          </a:p>
          <a:p>
            <a:pPr marL="457200" lvl="0" indent="-293370" algn="l" rtl="0">
              <a:spcBef>
                <a:spcPts val="8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Imagery Sources</a:t>
            </a:r>
            <a:endParaRPr sz="1200"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Tabular Data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Modeling</a:t>
            </a:r>
            <a:endParaRPr sz="1200"/>
          </a:p>
          <a:p>
            <a:pPr marL="457200" lvl="0" indent="-293370" algn="l" rtl="0">
              <a:spcBef>
                <a:spcPts val="8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Initial models (brief)</a:t>
            </a:r>
            <a:endParaRPr sz="1200"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Discussion on approach to future modeling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Results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Reaction/feedback of our smes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Future Work/Considerations, package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Conclusions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i="1">
                <a:latin typeface="Source Sans Pro"/>
                <a:ea typeface="Source Sans Pro"/>
                <a:cs typeface="Source Sans Pro"/>
                <a:sym typeface="Source Sans Pro"/>
              </a:rPr>
              <a:t>THINGS TO KEEP IN MIND: this presentation should be built as if no one listening has any background knowledge of the project/problem. With how many times we’ve presented, we might make assumptions about our audience’s knowledge but the presentation should be geared towards the Showcase with an entirely new audience. </a:t>
            </a:r>
            <a:endParaRPr sz="1200" b="1"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Tool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4368788" y="830000"/>
            <a:ext cx="412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Screenshot of Prediction Tool</a:t>
            </a:r>
            <a:endParaRPr sz="11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4294967295"/>
          </p:nvPr>
        </p:nvSpPr>
        <p:spPr>
          <a:xfrm>
            <a:off x="225075" y="1068875"/>
            <a:ext cx="3730800" cy="378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Tool allows for prediction of any of the 9 ranges that ASO covers.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Can predict any day after the Sentinel missions began (since 2016)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Run from Bash terminal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Run time between 5-21 hrs depending on basin size</a:t>
            </a:r>
            <a:br>
              <a:rPr lang="en" sz="2000"/>
            </a:br>
            <a:endParaRPr sz="2000"/>
          </a:p>
          <a:p>
            <a:pPr marL="457200" lvl="0" indent="-355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Outputs 2 color images and a csv of the data</a:t>
            </a:r>
            <a:endParaRPr sz="2000"/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675" y="1184000"/>
            <a:ext cx="4588420" cy="35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455" y="1023297"/>
            <a:ext cx="2420595" cy="174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850" y="1023306"/>
            <a:ext cx="2420595" cy="17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 txBox="1"/>
          <p:nvPr/>
        </p:nvSpPr>
        <p:spPr>
          <a:xfrm>
            <a:off x="4137675" y="605850"/>
            <a:ext cx="412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 Light"/>
                <a:ea typeface="Source Sans Pro Light"/>
                <a:cs typeface="Source Sans Pro Light"/>
                <a:sym typeface="Source Sans Pro Light"/>
              </a:rPr>
              <a:t>Kaweah Basin Prediction (Left) vs Actual (Right) for March 8th 2022</a:t>
            </a:r>
            <a:endParaRPr sz="11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3996975" y="2764650"/>
            <a:ext cx="44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Pixelwise Error (Prediction - Actual) 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22" name="Google Shape;422;p50"/>
          <p:cNvSpPr txBox="1">
            <a:spLocks noGrp="1"/>
          </p:cNvSpPr>
          <p:nvPr>
            <p:ph type="body" idx="4294967295"/>
          </p:nvPr>
        </p:nvSpPr>
        <p:spPr>
          <a:xfrm>
            <a:off x="225075" y="1068875"/>
            <a:ext cx="3395700" cy="378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Using our unseen test set of 2020-2022 we can gauge how the model might perform on real world data.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Using weights with a Validation RMSE of 10.6 inches, we observed a Test RMSE of 11.2 inches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Observing our pixelwise error we see that we overpredict the highlands</a:t>
            </a:r>
            <a:endParaRPr sz="1800"/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475" y="3164850"/>
            <a:ext cx="2340612" cy="1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</a:t>
            </a:r>
            <a:endParaRPr/>
          </a:p>
        </p:txBody>
      </p:sp>
      <p:sp>
        <p:nvSpPr>
          <p:cNvPr id="429" name="Google Shape;429;p51"/>
          <p:cNvSpPr txBox="1"/>
          <p:nvPr/>
        </p:nvSpPr>
        <p:spPr>
          <a:xfrm>
            <a:off x="3723800" y="605850"/>
            <a:ext cx="466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 Light"/>
                <a:ea typeface="Source Sans Pro Light"/>
                <a:cs typeface="Source Sans Pro Light"/>
                <a:sym typeface="Source Sans Pro Light"/>
              </a:rPr>
              <a:t>Kaweah Prediction: Original (Left) vs Smoothed (Right) for March 8th 2022</a:t>
            </a:r>
            <a:endParaRPr sz="11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934125" y="2764650"/>
            <a:ext cx="44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Pixelwise Error - Original Prediction (Left) Smoothed Prediction (Right) 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431" name="Google Shape;431;p51"/>
          <p:cNvSpPr txBox="1">
            <a:spLocks noGrp="1"/>
          </p:cNvSpPr>
          <p:nvPr>
            <p:ph type="body" idx="4294967295"/>
          </p:nvPr>
        </p:nvSpPr>
        <p:spPr>
          <a:xfrm>
            <a:off x="225075" y="1068875"/>
            <a:ext cx="3395700" cy="378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Our model is a lower resolution than the ASO imagery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To better replicate the higher resolution images, Gaussian smoothing can be applied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After smoothing, a test RMSE of ~9.4 inches was observed</a:t>
            </a:r>
            <a:endParaRPr sz="1800"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113" y="3164850"/>
            <a:ext cx="2340612" cy="1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76" y="1025322"/>
            <a:ext cx="2326721" cy="1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047" y="1025319"/>
            <a:ext cx="2326725" cy="167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3837" y="3164850"/>
            <a:ext cx="2340612" cy="1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41" name="Google Shape;441;p52"/>
          <p:cNvSpPr txBox="1">
            <a:spLocks noGrp="1"/>
          </p:cNvSpPr>
          <p:nvPr>
            <p:ph type="body" idx="1"/>
          </p:nvPr>
        </p:nvSpPr>
        <p:spPr>
          <a:xfrm>
            <a:off x="342900" y="1369219"/>
            <a:ext cx="85725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Higher Resolution Inputs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Median SWE instead of Average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Further work on Smoothing Functions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More powerful compute hardware - longer time window (LSTM) and more powerful image models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Modify Albedo</a:t>
            </a:r>
            <a:r>
              <a:rPr lang="en" sz="1500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500"/>
              <a:t>input - account for recent improvements in the field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Incorporate LiDAR imagery - more accurate canopy/vegetation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Reevaluation of Wind Metrics - to align with most recent research 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- Snowcast</a:t>
            </a:r>
            <a:endParaRPr/>
          </a:p>
        </p:txBody>
      </p:sp>
      <p:sp>
        <p:nvSpPr>
          <p:cNvPr id="447" name="Google Shape;447;p53"/>
          <p:cNvSpPr txBox="1">
            <a:spLocks noGrp="1"/>
          </p:cNvSpPr>
          <p:nvPr>
            <p:ph type="body" idx="1"/>
          </p:nvPr>
        </p:nvSpPr>
        <p:spPr>
          <a:xfrm>
            <a:off x="225075" y="1068875"/>
            <a:ext cx="3950400" cy="378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All the functions used for the prediction module are accessible in a python package.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Downloadable via</a:t>
            </a:r>
            <a:br>
              <a:rPr lang="en" sz="1800"/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pip install snowcast-Malachyiii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import snowcast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•"/>
            </a:pPr>
            <a:r>
              <a:rPr lang="en" sz="1800"/>
              <a:t>Functions can be used to pull data for any areas the satellites cover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Simplifies imagery and tabular data requests to one line of code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See more: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snowcast-Malachyiii</a:t>
            </a:r>
            <a:endParaRPr sz="1800"/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488" y="1585400"/>
            <a:ext cx="4663723" cy="26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4342450" y="4141575"/>
            <a:ext cx="466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https://www.inc.com/joshua-conran/why-your-product-s-packaging-is-as-important-as-the-product-itself.html</a:t>
            </a:r>
            <a:endParaRPr sz="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>
            <a:spLocks noGrp="1"/>
          </p:cNvSpPr>
          <p:nvPr>
            <p:ph type="pic" idx="2"/>
          </p:nvPr>
        </p:nvSpPr>
        <p:spPr>
          <a:xfrm>
            <a:off x="344043" y="308610"/>
            <a:ext cx="8455800" cy="4526400"/>
          </a:xfrm>
          <a:prstGeom prst="rect">
            <a:avLst/>
          </a:prstGeom>
        </p:spPr>
      </p:sp>
      <p:sp>
        <p:nvSpPr>
          <p:cNvPr id="455" name="Google Shape;455;p54"/>
          <p:cNvSpPr txBox="1">
            <a:spLocks noGrp="1"/>
          </p:cNvSpPr>
          <p:nvPr>
            <p:ph type="ctrTitle"/>
          </p:nvPr>
        </p:nvSpPr>
        <p:spPr>
          <a:xfrm>
            <a:off x="344043" y="2427370"/>
            <a:ext cx="3862200" cy="1086300"/>
          </a:xfrm>
          <a:prstGeom prst="rect">
            <a:avLst/>
          </a:prstGeom>
        </p:spPr>
        <p:txBody>
          <a:bodyPr spcFirstLastPara="1" wrap="square" lIns="377175" tIns="34275" rIns="68575" bIns="1028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subTitle" idx="1"/>
          </p:nvPr>
        </p:nvSpPr>
        <p:spPr>
          <a:xfrm>
            <a:off x="344050" y="3513649"/>
            <a:ext cx="3862200" cy="627900"/>
          </a:xfrm>
          <a:prstGeom prst="rect">
            <a:avLst/>
          </a:prstGeom>
        </p:spPr>
        <p:txBody>
          <a:bodyPr spcFirstLastPara="1" wrap="square" lIns="3771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1272" b="1">
                <a:latin typeface="Source Sans Pro"/>
                <a:ea typeface="Source Sans Pro"/>
                <a:cs typeface="Source Sans Pro"/>
                <a:sym typeface="Source Sans Pro"/>
              </a:rPr>
              <a:t>Special thanks to Prof. Drs. Manuela Girotto &amp; Paolo D'Odorico of UCB’s Department of ESPM, and Prof. Drs. Alberto Todeschini &amp; Puya H. Vahabi of UCB’s MIDS for support and guidance.</a:t>
            </a:r>
            <a:endParaRPr sz="1272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Images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Title slide: View from the top of Mount Dana, September 2017 (own photo, by Tilman)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1  CA Central Valley Farming: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https://s.hdnux.com/photos/01/20/74/61/21220451/3/1200x0.jpg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 </a:t>
            </a:r>
            <a:r>
              <a:rPr lang="en" sz="900">
                <a:solidFill>
                  <a:schemeClr val="dk1"/>
                </a:solidFill>
              </a:rPr>
              <a:t>Sierra Nevada peaks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https://images.theconversation.com/files/412186/original/file-20210720-17-l3bga2.jpg?ixlib=rb-1.1.0&amp;q=45&amp;auto=format&amp;w=1200&amp;h=900.0&amp;fit=crop</a:t>
            </a:r>
            <a:r>
              <a:rPr lang="en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 Sierra Nevada Basins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https://snowbrains.com/origins-sierra-nevada-snow-surveying/</a:t>
            </a:r>
            <a:r>
              <a:rPr lang="en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 </a:t>
            </a:r>
            <a:r>
              <a:rPr lang="en" sz="800">
                <a:solidFill>
                  <a:schemeClr val="dk1"/>
                </a:solidFill>
              </a:rPr>
              <a:t>ASO Basins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 https://nsidc.org/data/aso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  <a:ea typeface="Source Sans Pro"/>
                <a:cs typeface="Source Sans Pro"/>
                <a:sym typeface="Source Sans Pro"/>
              </a:rPr>
              <a:t>Sources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1 E.g</a:t>
            </a:r>
            <a:r>
              <a:rPr lang="en"/>
              <a:t>. </a:t>
            </a:r>
            <a:r>
              <a:rPr lang="en" sz="800">
                <a:solidFill>
                  <a:schemeClr val="dk1"/>
                </a:solidFill>
              </a:rPr>
              <a:t>Huning/Margulis, “Investigating the Variability of High-Elevation Seasonal Orographic Snowfall Enhancement and its Drivers across the Sierra Nevada, CA” (2018)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438" y="1494825"/>
            <a:ext cx="1722450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t="12502" b="12495"/>
          <a:stretch/>
        </p:blipFill>
        <p:spPr>
          <a:xfrm>
            <a:off x="7155125" y="1494825"/>
            <a:ext cx="1722450" cy="17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509300" y="3443225"/>
            <a:ext cx="18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Malachy Moran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Senior Corporate Analytics Specialist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225" y="1494825"/>
            <a:ext cx="1621425" cy="1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2697038" y="3443225"/>
            <a:ext cx="18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Kayla Wopschall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Ph.D., Data &amp;  Applied Scientist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882500" y="3443225"/>
            <a:ext cx="188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Derrick Hee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QA  Tester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7067938" y="3443225"/>
            <a:ext cx="188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Tilman Bayer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 Scientist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6">
            <a:alphaModFix/>
          </a:blip>
          <a:srcRect l="15186" t="5556" r="15180" b="43601"/>
          <a:stretch/>
        </p:blipFill>
        <p:spPr>
          <a:xfrm>
            <a:off x="590975" y="1439350"/>
            <a:ext cx="1722451" cy="167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/>
        </p:nvSpPr>
        <p:spPr>
          <a:xfrm>
            <a:off x="4784325" y="4013975"/>
            <a:ext cx="4054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Sierra Nevada peaks (2</a:t>
            </a:r>
            <a:r>
              <a:rPr lang="en" sz="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) </a:t>
            </a:r>
            <a:endParaRPr sz="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California Snowpack and Agricultural Water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342900" y="1218800"/>
            <a:ext cx="4371900" cy="124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As much as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70% of agricultural water</a:t>
            </a:r>
            <a:r>
              <a:rPr lang="en" sz="1600"/>
              <a:t> in California’s Central Valley estimated to come from the Sierra Nevada mountains.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CA crops account for </a:t>
            </a:r>
            <a:r>
              <a:rPr lang="en" sz="1400" b="1">
                <a:latin typeface="Source Sans Pro"/>
                <a:ea typeface="Source Sans Pro"/>
                <a:cs typeface="Source Sans Pro"/>
                <a:sym typeface="Source Sans Pro"/>
              </a:rPr>
              <a:t>13% of ALL US crops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Billion dollar industry with estimated </a:t>
            </a:r>
            <a:r>
              <a:rPr lang="en" sz="1400" b="1">
                <a:latin typeface="Source Sans Pro"/>
                <a:ea typeface="Source Sans Pro"/>
                <a:cs typeface="Source Sans Pro"/>
                <a:sym typeface="Source Sans Pro"/>
              </a:rPr>
              <a:t>800,000 workers</a:t>
            </a:r>
            <a:r>
              <a:rPr lang="en" sz="1400"/>
              <a:t>.</a:t>
            </a:r>
            <a:endParaRPr sz="1400"/>
          </a:p>
        </p:txBody>
      </p:sp>
      <p:pic>
        <p:nvPicPr>
          <p:cNvPr id="239" name="Google Shape;239;p33" descr="Image of tractor moving over dirt fields, plowing lines with some dust.&#10;&#10;https://s.hdnux.com/photos/01/20/74/61/21220451/3/1200x0.jpg" title="Tractor in California Central Vall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2632700"/>
            <a:ext cx="3456036" cy="2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4818725" y="4413850"/>
            <a:ext cx="415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ource Sans Pro"/>
                <a:ea typeface="Source Sans Pro"/>
                <a:cs typeface="Source Sans Pro"/>
                <a:sym typeface="Source Sans Pro"/>
              </a:rPr>
              <a:t>How much water do we get to use?</a:t>
            </a:r>
            <a:endParaRPr sz="2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33"/>
          <p:cNvSpPr/>
          <p:nvPr/>
        </p:nvSpPr>
        <p:spPr>
          <a:xfrm rot="2695676">
            <a:off x="4310504" y="2609142"/>
            <a:ext cx="337290" cy="1108178"/>
          </a:xfrm>
          <a:prstGeom prst="downArrow">
            <a:avLst>
              <a:gd name="adj1" fmla="val 50000"/>
              <a:gd name="adj2" fmla="val 652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3" descr="View of Sierra peaks showing areas of high alpine exposed rock and snow&#10;&#10;https://images.theconversation.com/files/412186/original/file-20210720-17-l3bga2.jpg?ixlib=rb-1.1.0&amp;q=45&amp;auto=format&amp;w=1200&amp;h=900.0&amp;fit=crop" title="Sierra Peak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527" y="1279950"/>
            <a:ext cx="3682398" cy="27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266700" y="4857750"/>
            <a:ext cx="1518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CA Central Valley Farming (1)</a:t>
            </a:r>
            <a:endParaRPr sz="7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Sierra Nevadas Complexity of Peaks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83700" y="1279950"/>
            <a:ext cx="8131800" cy="3352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Highly complex localized weather patterns and highly varied surface characteristics - making 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estimates of snowpack very difficult</a:t>
            </a:r>
            <a:r>
              <a:rPr lang="en" sz="1800"/>
              <a:t>. (1)</a:t>
            </a:r>
            <a:endParaRPr sz="1800"/>
          </a:p>
        </p:txBody>
      </p:sp>
      <p:pic>
        <p:nvPicPr>
          <p:cNvPr id="250" name="Google Shape;250;p34" descr="View of the expansive Sierra Nevadas from above showing a lot of peaks in the wintertime.&#10;&#10;https://snowbrains.com/wp-content/uploads/2017/04/Screen-Shot-2017-04-13-at-7.55.59-AM-min-1.png" title="Sierra Nevada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225" y="2013000"/>
            <a:ext cx="5850952" cy="276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550300" y="4760875"/>
            <a:ext cx="6795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Sierra Nevada Basins (3)</a:t>
            </a:r>
            <a:endParaRPr sz="7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body" idx="1"/>
          </p:nvPr>
        </p:nvSpPr>
        <p:spPr>
          <a:xfrm>
            <a:off x="277800" y="3660901"/>
            <a:ext cx="7886700" cy="109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Consulted subject matter experts:</a:t>
            </a:r>
            <a:r>
              <a:rPr lang="en" sz="1700"/>
              <a:t> </a:t>
            </a: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 b="1">
                <a:latin typeface="Source Sans Pro"/>
                <a:ea typeface="Source Sans Pro"/>
                <a:cs typeface="Source Sans Pro"/>
                <a:sym typeface="Source Sans Pro"/>
              </a:rPr>
              <a:t>Prof. Dr. Manuela Girotto &amp; Prof. Dr. Paolo D'Odorico</a:t>
            </a:r>
            <a:r>
              <a:rPr lang="en" sz="1900"/>
              <a:t> </a:t>
            </a:r>
            <a:endParaRPr sz="1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latin typeface="Source Sans Pro"/>
                <a:ea typeface="Source Sans Pro"/>
                <a:cs typeface="Source Sans Pro"/>
                <a:sym typeface="Source Sans Pro"/>
              </a:rPr>
              <a:t>UC Berkeley Department of Environmental Policy &amp; Management</a:t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931575" y="1771700"/>
            <a:ext cx="69951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i="1">
                <a:solidFill>
                  <a:srgbClr val="7570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Creating a tool that accurately estimates the amount of snow captured in the Sierra Nevada each year would provide vital information for water management of California.</a:t>
            </a:r>
            <a:endParaRPr sz="2200" i="1">
              <a:solidFill>
                <a:srgbClr val="7570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Snow &amp; Water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628650" y="1433621"/>
            <a:ext cx="7886700" cy="242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340" b="1">
                <a:latin typeface="Source Sans Pro"/>
                <a:ea typeface="Source Sans Pro"/>
                <a:cs typeface="Source Sans Pro"/>
                <a:sym typeface="Source Sans Pro"/>
              </a:rPr>
              <a:t>Snow Water Equivalent (SWE) </a:t>
            </a:r>
            <a:endParaRPr sz="334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925"/>
              <a:buFont typeface="Arial"/>
              <a:buNone/>
            </a:pPr>
            <a:r>
              <a:rPr lang="en" sz="3340"/>
              <a:t>Amount of water you would expect if you melted the snow present.</a:t>
            </a:r>
            <a:endParaRPr sz="334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340"/>
              <a:t>Takes into consideration density and snow height. </a:t>
            </a:r>
            <a:endParaRPr sz="334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925"/>
              <a:buFont typeface="Arial"/>
              <a:buNone/>
            </a:pPr>
            <a:r>
              <a:rPr lang="en" sz="3340"/>
              <a:t>Affected by accumulation, sublimation, melt…</a:t>
            </a:r>
            <a:endParaRPr sz="334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 &amp; Our Approach</a:t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690300" y="1894775"/>
            <a:ext cx="7763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Automated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in-situ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(on location) measurements, e.g.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SNOTEL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(snow telemetry) stations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Most reliable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direct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measures of SWE 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good temporal resolution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(LSTM models have been highly successful in filling temporal gaps)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Poor spatial resolution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(stations are few and far between)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Highly biased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(stations tend to be in accessible location at lower altitudes)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Calculations via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satellite imagery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Good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spatial and temporal resolution, lots of free data   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Indirect calculations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less accurate, requires ground truth to train on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429200" y="1090075"/>
            <a:ext cx="628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Existing ways of estimating SWE struggle to achieve accuracy at good 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Spatial</a:t>
            </a: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Temporal </a:t>
            </a: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resolution.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342900" y="285750"/>
            <a:ext cx="84582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 &amp; Our Approach</a:t>
            </a:r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690300" y="1894775"/>
            <a:ext cx="7763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3. Remote sensing via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airplane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e.g.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Airborne Snow Observatory (ASO)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ource Sans Pro Light"/>
              <a:buChar char="●"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Recommended for 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accuracy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by our subject matter experts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ource Sans Pro Light"/>
              <a:buChar char="●"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Poor temporal resolution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(only available for days where flights took place)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Source Sans Pro Light"/>
              <a:buChar char="●"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Expensive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Proprietary since 2020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1429200" y="1090075"/>
            <a:ext cx="628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Existing ways of estimating SWE struggle to achieve accuracy at good 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Spatial</a:t>
            </a: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Temporal </a:t>
            </a: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resolution. (continued)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690300" y="3373400"/>
            <a:ext cx="7817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Our Approach: 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Source Sans Pro"/>
                <a:ea typeface="Source Sans Pro"/>
                <a:cs typeface="Source Sans Pro"/>
                <a:sym typeface="Source Sans Pro"/>
              </a:rPr>
              <a:t>Estimate/predict ASO measurements from a combination of tabular weather data and satellite image data, using both LSTM and CNN modeling methods. 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andSlideShow_Heritage 16:9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Microsoft Office PowerPoint</Application>
  <PresentationFormat>On-screen Show (16:9)</PresentationFormat>
  <Paragraphs>247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Courier New</vt:lpstr>
      <vt:lpstr>Bodoni</vt:lpstr>
      <vt:lpstr>Arial</vt:lpstr>
      <vt:lpstr>Open Sans</vt:lpstr>
      <vt:lpstr>Source Sans Pro</vt:lpstr>
      <vt:lpstr>Source Sans Pro Light</vt:lpstr>
      <vt:lpstr>Georgia</vt:lpstr>
      <vt:lpstr>BrandSlideShow_Heritage 16:9</vt:lpstr>
      <vt:lpstr>Office Theme</vt:lpstr>
      <vt:lpstr>California Snowpack</vt:lpstr>
      <vt:lpstr>Content/Outline to Add</vt:lpstr>
      <vt:lpstr>Meet the Team</vt:lpstr>
      <vt:lpstr>Motivation: California Snowpack and Agricultural Water</vt:lpstr>
      <vt:lpstr>Sierra Nevadas Complexity of Peaks</vt:lpstr>
      <vt:lpstr>The Problem</vt:lpstr>
      <vt:lpstr>Measuring Snow &amp; Water</vt:lpstr>
      <vt:lpstr>Previous Work &amp; Our Approach</vt:lpstr>
      <vt:lpstr>Previous Work &amp; Our Approach</vt:lpstr>
      <vt:lpstr>Data &amp; Study Area </vt:lpstr>
      <vt:lpstr>Study Area and Scope</vt:lpstr>
      <vt:lpstr>Study Area</vt:lpstr>
      <vt:lpstr>Summary of Data In Use</vt:lpstr>
      <vt:lpstr>Modeling</vt:lpstr>
      <vt:lpstr>Architecture Choices</vt:lpstr>
      <vt:lpstr>Updated Architecture: CNN-LSTM</vt:lpstr>
      <vt:lpstr>Model performance</vt:lpstr>
      <vt:lpstr>Prediction</vt:lpstr>
      <vt:lpstr>Prediction Pipeline</vt:lpstr>
      <vt:lpstr>Prediction Tool</vt:lpstr>
      <vt:lpstr>Results</vt:lpstr>
      <vt:lpstr>Smoothing</vt:lpstr>
      <vt:lpstr>Recommendations</vt:lpstr>
      <vt:lpstr>Packaging - Snowcast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Snowpack</dc:title>
  <cp:lastModifiedBy>Moran, Malachy</cp:lastModifiedBy>
  <cp:revision>1</cp:revision>
  <dcterms:modified xsi:type="dcterms:W3CDTF">2022-04-07T20:11:34Z</dcterms:modified>
</cp:coreProperties>
</file>